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81"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0"/>
  </p:normalViewPr>
  <p:slideViewPr>
    <p:cSldViewPr snapToGrid="0">
      <p:cViewPr varScale="1">
        <p:scale>
          <a:sx n="149" d="100"/>
          <a:sy n="149" d="100"/>
        </p:scale>
        <p:origin x="56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06ff6ee36a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06ff6ee36a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06ff6ee36a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06ff6ee36a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06ff6ee36a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06ff6ee36a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06ff6ee36a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06ff6ee36a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6ff6ee36a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06ff6ee3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6ff6ee36a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6ff6ee36a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06ff6ee36a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06ff6ee36a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059207201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059207201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06ff6ee36a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06ff6ee36a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6ff6ee36a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6ff6ee36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0592072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0592072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6ff6ee36a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06ff6ee36a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059207201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059207201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059207201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059207201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059207201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059207201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059207201d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059207201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06ff6ee36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06ff6ee36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059207201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059207201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06ff6ee3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06ff6ee3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059207201d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059207201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6ff6ee36a_1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6ff6ee36a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59207201d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59207201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6ff6ee36a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6ff6ee36a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059207201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059207201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lvl="0"/>
            <a:r>
              <a:rPr lang="en" b="1" dirty="0">
                <a:solidFill>
                  <a:srgbClr val="3D85C6"/>
                </a:solidFill>
              </a:rPr>
              <a:t>DAV FINAL PROJECT</a:t>
            </a:r>
            <a:br>
              <a:rPr lang="en" b="1" dirty="0">
                <a:solidFill>
                  <a:srgbClr val="3D85C6"/>
                </a:solidFill>
              </a:rPr>
            </a:br>
            <a:r>
              <a:rPr lang="en" sz="3600" b="1" dirty="0">
                <a:solidFill>
                  <a:srgbClr val="3D85C6"/>
                </a:solidFill>
              </a:rPr>
              <a:t>Usage of Internet</a:t>
            </a:r>
            <a:endParaRPr sz="3600" b="1" dirty="0">
              <a:solidFill>
                <a:srgbClr val="3D85C6"/>
              </a:solidFill>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523"/>
              <a:buNone/>
            </a:pPr>
            <a:r>
              <a:rPr lang="en" sz="1840">
                <a:solidFill>
                  <a:srgbClr val="3D85C6"/>
                </a:solidFill>
              </a:rPr>
              <a:t>GROUP MEMBERS</a:t>
            </a:r>
            <a:endParaRPr sz="1840">
              <a:solidFill>
                <a:srgbClr val="3D85C6"/>
              </a:solidFill>
            </a:endParaRPr>
          </a:p>
          <a:p>
            <a:pPr marL="0" lvl="0" indent="0" algn="ctr" rtl="0">
              <a:lnSpc>
                <a:spcPct val="80000"/>
              </a:lnSpc>
              <a:spcBef>
                <a:spcPts val="0"/>
              </a:spcBef>
              <a:spcAft>
                <a:spcPts val="0"/>
              </a:spcAft>
              <a:buSzPts val="523"/>
              <a:buNone/>
            </a:pPr>
            <a:r>
              <a:rPr lang="en" sz="1840">
                <a:solidFill>
                  <a:srgbClr val="3D85C6"/>
                </a:solidFill>
              </a:rPr>
              <a:t>ADITYA PAI</a:t>
            </a:r>
            <a:endParaRPr sz="1840">
              <a:solidFill>
                <a:srgbClr val="3D85C6"/>
              </a:solidFill>
            </a:endParaRPr>
          </a:p>
          <a:p>
            <a:pPr marL="0" lvl="0" indent="0" algn="ctr" rtl="0">
              <a:lnSpc>
                <a:spcPct val="80000"/>
              </a:lnSpc>
              <a:spcBef>
                <a:spcPts val="0"/>
              </a:spcBef>
              <a:spcAft>
                <a:spcPts val="0"/>
              </a:spcAft>
              <a:buSzPts val="523"/>
              <a:buNone/>
            </a:pPr>
            <a:r>
              <a:rPr lang="en" sz="1840">
                <a:solidFill>
                  <a:srgbClr val="3D85C6"/>
                </a:solidFill>
              </a:rPr>
              <a:t>JASH SHAH</a:t>
            </a:r>
            <a:endParaRPr sz="1840">
              <a:solidFill>
                <a:srgbClr val="3D85C6"/>
              </a:solidFill>
            </a:endParaRPr>
          </a:p>
          <a:p>
            <a:pPr marL="0" lvl="0" indent="0" algn="ctr" rtl="0">
              <a:lnSpc>
                <a:spcPct val="80000"/>
              </a:lnSpc>
              <a:spcBef>
                <a:spcPts val="0"/>
              </a:spcBef>
              <a:spcAft>
                <a:spcPts val="0"/>
              </a:spcAft>
              <a:buSzPts val="523"/>
              <a:buNone/>
            </a:pPr>
            <a:endParaRPr sz="11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2000-2010</a:t>
            </a:r>
            <a:endParaRPr b="1">
              <a:solidFill>
                <a:srgbClr val="3D85C6"/>
              </a:solidFill>
            </a:endParaRPr>
          </a:p>
        </p:txBody>
      </p:sp>
      <p:sp>
        <p:nvSpPr>
          <p:cNvPr id="107" name="Google Shape;10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Relative Growth</a:t>
            </a:r>
            <a:endParaRPr/>
          </a:p>
          <a:p>
            <a:pPr marL="0" lvl="0" indent="0" algn="l" rtl="0">
              <a:spcBef>
                <a:spcPts val="1200"/>
              </a:spcBef>
              <a:spcAft>
                <a:spcPts val="1200"/>
              </a:spcAft>
              <a:buNone/>
            </a:pPr>
            <a:endParaRPr/>
          </a:p>
        </p:txBody>
      </p:sp>
      <p:pic>
        <p:nvPicPr>
          <p:cNvPr id="108" name="Google Shape;108;p21"/>
          <p:cNvPicPr preferRelativeResize="0"/>
          <p:nvPr/>
        </p:nvPicPr>
        <p:blipFill>
          <a:blip r:embed="rId3">
            <a:alphaModFix/>
          </a:blip>
          <a:stretch>
            <a:fillRect/>
          </a:stretch>
        </p:blipFill>
        <p:spPr>
          <a:xfrm>
            <a:off x="124375" y="1838875"/>
            <a:ext cx="2714888" cy="2197484"/>
          </a:xfrm>
          <a:prstGeom prst="rect">
            <a:avLst/>
          </a:prstGeom>
          <a:noFill/>
          <a:ln>
            <a:noFill/>
          </a:ln>
        </p:spPr>
      </p:pic>
      <p:pic>
        <p:nvPicPr>
          <p:cNvPr id="109" name="Google Shape;109;p21"/>
          <p:cNvPicPr preferRelativeResize="0"/>
          <p:nvPr/>
        </p:nvPicPr>
        <p:blipFill>
          <a:blip r:embed="rId4">
            <a:alphaModFix/>
          </a:blip>
          <a:stretch>
            <a:fillRect/>
          </a:stretch>
        </p:blipFill>
        <p:spPr>
          <a:xfrm>
            <a:off x="3073900" y="1864768"/>
            <a:ext cx="2782048" cy="2283783"/>
          </a:xfrm>
          <a:prstGeom prst="rect">
            <a:avLst/>
          </a:prstGeom>
          <a:noFill/>
          <a:ln>
            <a:noFill/>
          </a:ln>
        </p:spPr>
      </p:pic>
      <p:pic>
        <p:nvPicPr>
          <p:cNvPr id="110" name="Google Shape;110;p21"/>
          <p:cNvPicPr preferRelativeResize="0"/>
          <p:nvPr/>
        </p:nvPicPr>
        <p:blipFill>
          <a:blip r:embed="rId5">
            <a:alphaModFix/>
          </a:blip>
          <a:stretch>
            <a:fillRect/>
          </a:stretch>
        </p:blipFill>
        <p:spPr>
          <a:xfrm>
            <a:off x="5699981" y="1712852"/>
            <a:ext cx="4769" cy="7857"/>
          </a:xfrm>
          <a:prstGeom prst="rect">
            <a:avLst/>
          </a:prstGeom>
          <a:noFill/>
          <a:ln>
            <a:noFill/>
          </a:ln>
        </p:spPr>
      </p:pic>
      <p:pic>
        <p:nvPicPr>
          <p:cNvPr id="111" name="Google Shape;111;p21"/>
          <p:cNvPicPr preferRelativeResize="0"/>
          <p:nvPr/>
        </p:nvPicPr>
        <p:blipFill>
          <a:blip r:embed="rId6">
            <a:alphaModFix/>
          </a:blip>
          <a:stretch>
            <a:fillRect/>
          </a:stretch>
        </p:blipFill>
        <p:spPr>
          <a:xfrm>
            <a:off x="6268886" y="1864780"/>
            <a:ext cx="2747789" cy="21456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266500" y="88825"/>
            <a:ext cx="8565900" cy="49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2000-2010(Maximum relative growth)</a:t>
            </a:r>
            <a:endParaRPr b="1">
              <a:solidFill>
                <a:srgbClr val="3D85C6"/>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117" name="Google Shape;117;p22"/>
          <p:cNvPicPr preferRelativeResize="0"/>
          <p:nvPr/>
        </p:nvPicPr>
        <p:blipFill>
          <a:blip r:embed="rId3">
            <a:alphaModFix/>
          </a:blip>
          <a:stretch>
            <a:fillRect/>
          </a:stretch>
        </p:blipFill>
        <p:spPr>
          <a:xfrm>
            <a:off x="338124" y="940375"/>
            <a:ext cx="6919624" cy="4203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2000-2010</a:t>
            </a:r>
            <a:endParaRPr b="1">
              <a:solidFill>
                <a:srgbClr val="3D85C6"/>
              </a:solidFill>
            </a:endParaRPr>
          </a:p>
        </p:txBody>
      </p:sp>
      <p:pic>
        <p:nvPicPr>
          <p:cNvPr id="123" name="Google Shape;123;p23"/>
          <p:cNvPicPr preferRelativeResize="0"/>
          <p:nvPr/>
        </p:nvPicPr>
        <p:blipFill>
          <a:blip r:embed="rId3">
            <a:alphaModFix/>
          </a:blip>
          <a:stretch>
            <a:fillRect/>
          </a:stretch>
        </p:blipFill>
        <p:spPr>
          <a:xfrm>
            <a:off x="311700" y="1152475"/>
            <a:ext cx="4520876" cy="2739425"/>
          </a:xfrm>
          <a:prstGeom prst="rect">
            <a:avLst/>
          </a:prstGeom>
          <a:noFill/>
          <a:ln>
            <a:noFill/>
          </a:ln>
        </p:spPr>
      </p:pic>
      <p:pic>
        <p:nvPicPr>
          <p:cNvPr id="124" name="Google Shape;124;p23"/>
          <p:cNvPicPr preferRelativeResize="0"/>
          <p:nvPr/>
        </p:nvPicPr>
        <p:blipFill>
          <a:blip r:embed="rId4">
            <a:alphaModFix/>
          </a:blip>
          <a:stretch>
            <a:fillRect/>
          </a:stretch>
        </p:blipFill>
        <p:spPr>
          <a:xfrm>
            <a:off x="4832575" y="1539170"/>
            <a:ext cx="3999724" cy="207673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INSIGHTS</a:t>
            </a:r>
            <a:endParaRPr b="1">
              <a:solidFill>
                <a:srgbClr val="3D85C6"/>
              </a:solidFill>
            </a:endParaRPr>
          </a:p>
        </p:txBody>
      </p:sp>
      <p:sp>
        <p:nvSpPr>
          <p:cNvPr id="130" name="Google Shape;130;p24"/>
          <p:cNvSpPr txBox="1">
            <a:spLocks noGrp="1"/>
          </p:cNvSpPr>
          <p:nvPr>
            <p:ph type="body" idx="1"/>
          </p:nvPr>
        </p:nvSpPr>
        <p:spPr>
          <a:xfrm>
            <a:off x="311700" y="1125825"/>
            <a:ext cx="8520600" cy="34164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a:t>We can clearly spot the two main outliers, China and USA, followed by Japan and India. We take them out one by one to read the graph more clearly.</a:t>
            </a:r>
            <a:endParaRPr/>
          </a:p>
          <a:p>
            <a:pPr marL="0" lvl="0" indent="0" algn="l" rtl="0">
              <a:spcBef>
                <a:spcPts val="1200"/>
              </a:spcBef>
              <a:spcAft>
                <a:spcPts val="0"/>
              </a:spcAft>
              <a:buNone/>
            </a:pPr>
            <a:r>
              <a:rPr lang="en"/>
              <a:t>We can see two countries making immense relative growth in between the year 2000-2010, Afghanistan and Sudan, Afghanisthan had 1 k users in 2000 to 1 million users by 2010. Countries like nigeria also made huge progress from 0.2 million to 44 million in 10 years entering the top 10 rank from 61st rank in 2000.</a:t>
            </a:r>
            <a:endParaRPr/>
          </a:p>
          <a:p>
            <a:pPr marL="0" lvl="0" indent="0" algn="l" rtl="0">
              <a:spcBef>
                <a:spcPts val="1200"/>
              </a:spcBef>
              <a:spcAft>
                <a:spcPts val="0"/>
              </a:spcAft>
              <a:buNone/>
            </a:pPr>
            <a:r>
              <a:rPr lang="en"/>
              <a:t>In the third graph we see a dark orange patch which represent the internet users in 2000 and light orange represents the internet users in 2010. We can see a huge difference, and growth in countries such as Russia, India, United kingdom, Germany, Brazil and Italy.</a:t>
            </a:r>
            <a:endParaRPr/>
          </a:p>
          <a:p>
            <a:pPr marL="0" lvl="0" indent="0" algn="l" rtl="0">
              <a:spcBef>
                <a:spcPts val="1200"/>
              </a:spcBef>
              <a:spcAft>
                <a:spcPts val="0"/>
              </a:spcAft>
              <a:buNone/>
            </a:pPr>
            <a:r>
              <a:rPr lang="en"/>
              <a:t>The main reason that can be accounted for the growth of internet in this era has to be the increased rise of product availability that could access the internet, like laptop. Plus emerging browser like internet explorer was very popular.</a:t>
            </a:r>
            <a:endParaRPr/>
          </a:p>
          <a:p>
            <a:pPr marL="0" lvl="0" indent="0" algn="l" rtl="0">
              <a:spcBef>
                <a:spcPts val="1200"/>
              </a:spcBef>
              <a:spcAft>
                <a:spcPts val="0"/>
              </a:spcAft>
              <a:buNone/>
            </a:pPr>
            <a:r>
              <a:rPr lang="en"/>
              <a:t>Social media had very less impact at this time only some users of youtube and Facebook were a part of the community.</a:t>
            </a:r>
            <a:endParaRPr/>
          </a:p>
          <a:p>
            <a:pPr marL="0" lvl="0" indent="0" algn="l" rtl="0">
              <a:spcBef>
                <a:spcPts val="12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2010-2016</a:t>
            </a:r>
            <a:endParaRPr b="1">
              <a:solidFill>
                <a:srgbClr val="3D85C6"/>
              </a:solidFill>
            </a:endParaRPr>
          </a:p>
        </p:txBody>
      </p:sp>
      <p:pic>
        <p:nvPicPr>
          <p:cNvPr id="136" name="Google Shape;136;p25"/>
          <p:cNvPicPr preferRelativeResize="0"/>
          <p:nvPr/>
        </p:nvPicPr>
        <p:blipFill>
          <a:blip r:embed="rId3">
            <a:alphaModFix/>
          </a:blip>
          <a:stretch>
            <a:fillRect/>
          </a:stretch>
        </p:blipFill>
        <p:spPr>
          <a:xfrm>
            <a:off x="2691675" y="2984850"/>
            <a:ext cx="3280952" cy="1983326"/>
          </a:xfrm>
          <a:prstGeom prst="rect">
            <a:avLst/>
          </a:prstGeom>
          <a:noFill/>
          <a:ln>
            <a:noFill/>
          </a:ln>
        </p:spPr>
      </p:pic>
      <p:pic>
        <p:nvPicPr>
          <p:cNvPr id="137" name="Google Shape;137;p25"/>
          <p:cNvPicPr preferRelativeResize="0"/>
          <p:nvPr/>
        </p:nvPicPr>
        <p:blipFill>
          <a:blip r:embed="rId4">
            <a:alphaModFix/>
          </a:blip>
          <a:stretch>
            <a:fillRect/>
          </a:stretch>
        </p:blipFill>
        <p:spPr>
          <a:xfrm>
            <a:off x="5099875" y="1017725"/>
            <a:ext cx="3175598" cy="1901026"/>
          </a:xfrm>
          <a:prstGeom prst="rect">
            <a:avLst/>
          </a:prstGeom>
          <a:noFill/>
          <a:ln>
            <a:noFill/>
          </a:ln>
        </p:spPr>
      </p:pic>
      <p:pic>
        <p:nvPicPr>
          <p:cNvPr id="138" name="Google Shape;138;p25"/>
          <p:cNvPicPr preferRelativeResize="0"/>
          <p:nvPr/>
        </p:nvPicPr>
        <p:blipFill>
          <a:blip r:embed="rId5">
            <a:alphaModFix/>
          </a:blip>
          <a:stretch>
            <a:fillRect/>
          </a:stretch>
        </p:blipFill>
        <p:spPr>
          <a:xfrm>
            <a:off x="496300" y="1017725"/>
            <a:ext cx="2992399" cy="18147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6"/>
          <p:cNvSpPr txBox="1">
            <a:spLocks noGrp="1"/>
          </p:cNvSpPr>
          <p:nvPr>
            <p:ph type="title"/>
          </p:nvPr>
        </p:nvSpPr>
        <p:spPr>
          <a:xfrm>
            <a:off x="187325" y="985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b="1">
                <a:solidFill>
                  <a:srgbClr val="3D85C6"/>
                </a:solidFill>
              </a:rPr>
              <a:t>EDA 2010-2016(Maximum relative growth)</a:t>
            </a:r>
            <a:endParaRPr b="1">
              <a:solidFill>
                <a:srgbClr val="3D85C6"/>
              </a:solidFill>
            </a:endParaRPr>
          </a:p>
          <a:p>
            <a:pPr marL="0" lvl="0" indent="0" algn="l" rtl="0">
              <a:spcBef>
                <a:spcPts val="0"/>
              </a:spcBef>
              <a:spcAft>
                <a:spcPts val="0"/>
              </a:spcAft>
              <a:buNone/>
            </a:pPr>
            <a:endParaRPr/>
          </a:p>
        </p:txBody>
      </p:sp>
      <p:pic>
        <p:nvPicPr>
          <p:cNvPr id="144" name="Google Shape;144;p26"/>
          <p:cNvPicPr preferRelativeResize="0"/>
          <p:nvPr/>
        </p:nvPicPr>
        <p:blipFill>
          <a:blip r:embed="rId3">
            <a:alphaModFix/>
          </a:blip>
          <a:stretch>
            <a:fillRect/>
          </a:stretch>
        </p:blipFill>
        <p:spPr>
          <a:xfrm>
            <a:off x="1920925" y="980425"/>
            <a:ext cx="6491674" cy="39780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2010-2016</a:t>
            </a:r>
            <a:endParaRPr b="1">
              <a:solidFill>
                <a:srgbClr val="3D85C6"/>
              </a:solidFill>
            </a:endParaRPr>
          </a:p>
        </p:txBody>
      </p:sp>
      <p:sp>
        <p:nvSpPr>
          <p:cNvPr id="150" name="Google Shape;150;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1" name="Google Shape;151;p27"/>
          <p:cNvPicPr preferRelativeResize="0"/>
          <p:nvPr/>
        </p:nvPicPr>
        <p:blipFill>
          <a:blip r:embed="rId3">
            <a:alphaModFix/>
          </a:blip>
          <a:stretch>
            <a:fillRect/>
          </a:stretch>
        </p:blipFill>
        <p:spPr>
          <a:xfrm>
            <a:off x="311700" y="1158525"/>
            <a:ext cx="4564876" cy="2403725"/>
          </a:xfrm>
          <a:prstGeom prst="rect">
            <a:avLst/>
          </a:prstGeom>
          <a:noFill/>
          <a:ln>
            <a:noFill/>
          </a:ln>
        </p:spPr>
      </p:pic>
      <p:pic>
        <p:nvPicPr>
          <p:cNvPr id="152" name="Google Shape;152;p27"/>
          <p:cNvPicPr preferRelativeResize="0"/>
          <p:nvPr/>
        </p:nvPicPr>
        <p:blipFill>
          <a:blip r:embed="rId4">
            <a:alphaModFix/>
          </a:blip>
          <a:stretch>
            <a:fillRect/>
          </a:stretch>
        </p:blipFill>
        <p:spPr>
          <a:xfrm>
            <a:off x="4876575" y="1183550"/>
            <a:ext cx="3908400" cy="2353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INSIGHTS</a:t>
            </a:r>
            <a:endParaRPr b="1">
              <a:solidFill>
                <a:srgbClr val="3D85C6"/>
              </a:solidFill>
            </a:endParaRPr>
          </a:p>
        </p:txBody>
      </p:sp>
      <p:sp>
        <p:nvSpPr>
          <p:cNvPr id="158" name="Google Shape;158;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Clr>
                <a:schemeClr val="dk1"/>
              </a:buClr>
              <a:buSzPct val="61111"/>
              <a:buFont typeface="Arial"/>
              <a:buNone/>
            </a:pPr>
            <a:r>
              <a:rPr lang="en"/>
              <a:t>We can clearly spot the two main outliers, China and Venezuela, followed by UAE and India. We take them out one by one from the visualization to read the graph more clearly.</a:t>
            </a:r>
            <a:endParaRPr/>
          </a:p>
          <a:p>
            <a:pPr marL="0" lvl="0" indent="0" algn="l" rtl="0">
              <a:spcBef>
                <a:spcPts val="1200"/>
              </a:spcBef>
              <a:spcAft>
                <a:spcPts val="0"/>
              </a:spcAft>
              <a:buNone/>
            </a:pPr>
            <a:r>
              <a:rPr lang="en"/>
              <a:t>We can see two countries making immense relative growth in between the year 2010-2016, Vantanua and Solom islands.</a:t>
            </a:r>
            <a:endParaRPr/>
          </a:p>
          <a:p>
            <a:pPr marL="0" lvl="0" indent="0" algn="l" rtl="0">
              <a:spcBef>
                <a:spcPts val="1200"/>
              </a:spcBef>
              <a:spcAft>
                <a:spcPts val="0"/>
              </a:spcAft>
              <a:buClr>
                <a:schemeClr val="dk1"/>
              </a:buClr>
              <a:buSzPct val="61111"/>
              <a:buFont typeface="Arial"/>
              <a:buNone/>
            </a:pPr>
            <a:r>
              <a:rPr lang="en"/>
              <a:t> In the third graph we see a dark orange patch which represent the internet users in 2010 and light orange represents the internet users in 2016. We can see a huge difference, and growth in countries such as Romania, Brazil,Japan, Ukraine and Peru.</a:t>
            </a:r>
            <a:endParaRPr/>
          </a:p>
          <a:p>
            <a:pPr marL="0" lvl="0" indent="0" algn="l" rtl="0">
              <a:spcBef>
                <a:spcPts val="1200"/>
              </a:spcBef>
              <a:spcAft>
                <a:spcPts val="0"/>
              </a:spcAft>
              <a:buClr>
                <a:schemeClr val="dk1"/>
              </a:buClr>
              <a:buSzPct val="61111"/>
              <a:buFont typeface="Arial"/>
              <a:buNone/>
            </a:pPr>
            <a:r>
              <a:rPr lang="en"/>
              <a:t>The main reason that can be accounted for the growth of internet in this era has to be the increased rise broadband services and the introduction of smartphones, we will further see how internet was affected by these factors. Plus it took a huge boom in the growth, after the sudden immense growth of social media.</a:t>
            </a:r>
            <a:endParaRPr/>
          </a:p>
          <a:p>
            <a:pPr marL="0" lvl="0" indent="0" algn="l" rtl="0">
              <a:spcBef>
                <a:spcPts val="1200"/>
              </a:spcBef>
              <a:spcAft>
                <a:spcPts val="1200"/>
              </a:spcAft>
              <a:buNone/>
            </a:pPr>
            <a:r>
              <a:rPr lang="en"/>
              <a:t>We can only see it rising from here.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Affect of Mobile and Broadband services on internet users</a:t>
            </a:r>
            <a:endParaRPr b="1">
              <a:solidFill>
                <a:srgbClr val="3D85C6"/>
              </a:solidFill>
            </a:endParaRPr>
          </a:p>
        </p:txBody>
      </p:sp>
      <p:pic>
        <p:nvPicPr>
          <p:cNvPr id="164" name="Google Shape;164;p29"/>
          <p:cNvPicPr preferRelativeResize="0"/>
          <p:nvPr/>
        </p:nvPicPr>
        <p:blipFill>
          <a:blip r:embed="rId3">
            <a:alphaModFix/>
          </a:blip>
          <a:stretch>
            <a:fillRect/>
          </a:stretch>
        </p:blipFill>
        <p:spPr>
          <a:xfrm>
            <a:off x="0" y="955525"/>
            <a:ext cx="5507727" cy="2302249"/>
          </a:xfrm>
          <a:prstGeom prst="rect">
            <a:avLst/>
          </a:prstGeom>
          <a:noFill/>
          <a:ln>
            <a:noFill/>
          </a:ln>
        </p:spPr>
      </p:pic>
      <p:pic>
        <p:nvPicPr>
          <p:cNvPr id="165" name="Google Shape;165;p29"/>
          <p:cNvPicPr preferRelativeResize="0"/>
          <p:nvPr/>
        </p:nvPicPr>
        <p:blipFill rotWithShape="1">
          <a:blip r:embed="rId4">
            <a:alphaModFix/>
          </a:blip>
          <a:srcRect t="6990" b="-6989"/>
          <a:stretch/>
        </p:blipFill>
        <p:spPr>
          <a:xfrm>
            <a:off x="4690026" y="2798025"/>
            <a:ext cx="4183276" cy="2302248"/>
          </a:xfrm>
          <a:prstGeom prst="rect">
            <a:avLst/>
          </a:prstGeom>
          <a:noFill/>
          <a:ln>
            <a:noFill/>
          </a:ln>
        </p:spPr>
      </p:pic>
      <p:sp>
        <p:nvSpPr>
          <p:cNvPr id="166" name="Google Shape;166;p29"/>
          <p:cNvSpPr txBox="1"/>
          <p:nvPr/>
        </p:nvSpPr>
        <p:spPr>
          <a:xfrm>
            <a:off x="168775" y="4548300"/>
            <a:ext cx="4308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FIXED BROADBAND SERVICES</a:t>
            </a:r>
            <a:endParaRPr/>
          </a:p>
        </p:txBody>
      </p:sp>
      <p:sp>
        <p:nvSpPr>
          <p:cNvPr id="167" name="Google Shape;167;p29"/>
          <p:cNvSpPr txBox="1"/>
          <p:nvPr/>
        </p:nvSpPr>
        <p:spPr>
          <a:xfrm>
            <a:off x="5827525" y="1039350"/>
            <a:ext cx="2913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Mobile Cellular Subcriptions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Insights</a:t>
            </a:r>
            <a:endParaRPr b="1">
              <a:solidFill>
                <a:srgbClr val="3D85C6"/>
              </a:solidFill>
            </a:endParaRPr>
          </a:p>
        </p:txBody>
      </p:sp>
      <p:sp>
        <p:nvSpPr>
          <p:cNvPr id="173" name="Google Shape;173;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We can see similarity in most of the countries like Germany, United states, China and Japan. Here internet was first accessible and it can be clearly seen from the data that these countries have equal contribution in broadband subscriptions and mobile subscriptions. </a:t>
            </a:r>
            <a:endParaRPr/>
          </a:p>
          <a:p>
            <a:pPr marL="0" lvl="0" indent="0" algn="l" rtl="0">
              <a:spcBef>
                <a:spcPts val="1200"/>
              </a:spcBef>
              <a:spcAft>
                <a:spcPts val="0"/>
              </a:spcAft>
              <a:buNone/>
            </a:pPr>
            <a:r>
              <a:rPr lang="en"/>
              <a:t>But if you have a closer look at countries like India or Indonesia you will notice that major part of the growth by users who have mobile subscriptions.</a:t>
            </a:r>
            <a:endParaRPr/>
          </a:p>
          <a:p>
            <a:pPr marL="0" lvl="0" indent="0" algn="l" rtl="0">
              <a:spcBef>
                <a:spcPts val="1200"/>
              </a:spcBef>
              <a:spcAft>
                <a:spcPts val="1200"/>
              </a:spcAft>
              <a:buNone/>
            </a:pPr>
            <a:r>
              <a:rPr lang="en"/>
              <a:t>Plus we can see a rise in 2006 and that graph keeps rising, it is very similar to the internet user graph so it is safe to say that mobile and broadband usage increased the internet user by a great margin, specially the introduction of smart phones.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8A415-D23E-664E-B171-97371F200710}"/>
              </a:ext>
            </a:extLst>
          </p:cNvPr>
          <p:cNvSpPr>
            <a:spLocks noGrp="1"/>
          </p:cNvSpPr>
          <p:nvPr>
            <p:ph type="title"/>
          </p:nvPr>
        </p:nvSpPr>
        <p:spPr>
          <a:xfrm>
            <a:off x="482616" y="1997763"/>
            <a:ext cx="3226259" cy="572700"/>
          </a:xfrm>
        </p:spPr>
        <p:txBody>
          <a:bodyPr>
            <a:normAutofit fontScale="90000"/>
          </a:bodyPr>
          <a:lstStyle/>
          <a:p>
            <a:r>
              <a:rPr lang="en-US" b="1" dirty="0">
                <a:solidFill>
                  <a:schemeClr val="accent1"/>
                </a:solidFill>
              </a:rPr>
              <a:t>DATA DISCRIPTION</a:t>
            </a:r>
          </a:p>
        </p:txBody>
      </p:sp>
      <p:pic>
        <p:nvPicPr>
          <p:cNvPr id="9" name="Picture 8">
            <a:extLst>
              <a:ext uri="{FF2B5EF4-FFF2-40B4-BE49-F238E27FC236}">
                <a16:creationId xmlns:a16="http://schemas.microsoft.com/office/drawing/2014/main" id="{9C94FFEA-EED9-E343-83BF-90B2EEBAB3B1}"/>
              </a:ext>
            </a:extLst>
          </p:cNvPr>
          <p:cNvPicPr>
            <a:picLocks noChangeAspect="1"/>
          </p:cNvPicPr>
          <p:nvPr/>
        </p:nvPicPr>
        <p:blipFill>
          <a:blip r:embed="rId2"/>
          <a:stretch>
            <a:fillRect/>
          </a:stretch>
        </p:blipFill>
        <p:spPr>
          <a:xfrm>
            <a:off x="4170347" y="76863"/>
            <a:ext cx="4728746" cy="4987200"/>
          </a:xfrm>
          <a:prstGeom prst="rect">
            <a:avLst/>
          </a:prstGeom>
        </p:spPr>
      </p:pic>
    </p:spTree>
    <p:extLst>
      <p:ext uri="{BB962C8B-B14F-4D97-AF65-F5344CB8AC3E}">
        <p14:creationId xmlns:p14="http://schemas.microsoft.com/office/powerpoint/2010/main" val="26747538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INCREASE IN NUMBER OF SOCIAL MEDIA USERS</a:t>
            </a:r>
            <a:endParaRPr b="1">
              <a:solidFill>
                <a:srgbClr val="3D85C6"/>
              </a:solidFill>
            </a:endParaRPr>
          </a:p>
        </p:txBody>
      </p:sp>
      <p:pic>
        <p:nvPicPr>
          <p:cNvPr id="179" name="Google Shape;179;p31"/>
          <p:cNvPicPr preferRelativeResize="0"/>
          <p:nvPr/>
        </p:nvPicPr>
        <p:blipFill>
          <a:blip r:embed="rId3">
            <a:alphaModFix/>
          </a:blip>
          <a:stretch>
            <a:fillRect/>
          </a:stretch>
        </p:blipFill>
        <p:spPr>
          <a:xfrm>
            <a:off x="918525" y="1017725"/>
            <a:ext cx="7076552" cy="3895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Rise of Social Media</a:t>
            </a:r>
            <a:endParaRPr b="1">
              <a:solidFill>
                <a:srgbClr val="3D85C6"/>
              </a:solidFill>
            </a:endParaRPr>
          </a:p>
        </p:txBody>
      </p:sp>
      <p:sp>
        <p:nvSpPr>
          <p:cNvPr id="185" name="Google Shape;185;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There is nothing in the history of internet that can impact its growth as effectively as social media. It also includes the rise of E-commerce platforms.</a:t>
            </a:r>
            <a:endParaRPr dirty="0"/>
          </a:p>
          <a:p>
            <a:pPr marL="0" lvl="0" indent="0" algn="l" rtl="0">
              <a:spcBef>
                <a:spcPts val="1200"/>
              </a:spcBef>
              <a:spcAft>
                <a:spcPts val="0"/>
              </a:spcAft>
              <a:buNone/>
            </a:pPr>
            <a:r>
              <a:rPr lang="en" dirty="0"/>
              <a:t>We can notice that almost all the social platforms begin in mid 2012 and have grown to unbelievably high user rate.</a:t>
            </a:r>
            <a:endParaRPr dirty="0"/>
          </a:p>
          <a:p>
            <a:pPr marL="0" lvl="0" indent="0" algn="l" rtl="0">
              <a:spcBef>
                <a:spcPts val="1200"/>
              </a:spcBef>
              <a:spcAft>
                <a:spcPts val="0"/>
              </a:spcAft>
              <a:buNone/>
            </a:pPr>
            <a:r>
              <a:rPr lang="en" dirty="0"/>
              <a:t>If we look at the most used social media of all time, the </a:t>
            </a:r>
            <a:r>
              <a:rPr lang="en" dirty="0" err="1"/>
              <a:t>facebook</a:t>
            </a:r>
            <a:r>
              <a:rPr lang="en" dirty="0"/>
              <a:t>, it had about 1 billion users in mid 2012 to and figure have risen to 8 billion users by 2018.</a:t>
            </a:r>
            <a:endParaRPr dirty="0"/>
          </a:p>
          <a:p>
            <a:pPr marL="0" lvl="0" indent="0" algn="l" rtl="0">
              <a:spcBef>
                <a:spcPts val="1200"/>
              </a:spcBef>
              <a:spcAft>
                <a:spcPts val="1200"/>
              </a:spcAft>
              <a:buNone/>
            </a:pPr>
            <a:r>
              <a:rPr lang="en" dirty="0"/>
              <a:t>This had a great impact in the rise of internet users, plus the pandemic has boosted the internet users by a great margin in the last couple of years.</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3"/>
          <p:cNvSpPr txBox="1">
            <a:spLocks noGrp="1"/>
          </p:cNvSpPr>
          <p:nvPr>
            <p:ph type="title"/>
          </p:nvPr>
        </p:nvSpPr>
        <p:spPr>
          <a:xfrm>
            <a:off x="143600" y="976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FUTURE PREDICTION </a:t>
            </a:r>
            <a:endParaRPr b="1">
              <a:solidFill>
                <a:srgbClr val="3D85C6"/>
              </a:solidFill>
            </a:endParaRPr>
          </a:p>
        </p:txBody>
      </p:sp>
      <p:pic>
        <p:nvPicPr>
          <p:cNvPr id="191" name="Google Shape;191;p33"/>
          <p:cNvPicPr preferRelativeResize="0"/>
          <p:nvPr/>
        </p:nvPicPr>
        <p:blipFill>
          <a:blip r:embed="rId3">
            <a:alphaModFix/>
          </a:blip>
          <a:stretch>
            <a:fillRect/>
          </a:stretch>
        </p:blipFill>
        <p:spPr>
          <a:xfrm>
            <a:off x="199650" y="670350"/>
            <a:ext cx="8075638" cy="39910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4"/>
          <p:cNvSpPr txBox="1">
            <a:spLocks noGrp="1"/>
          </p:cNvSpPr>
          <p:nvPr>
            <p:ph type="title"/>
          </p:nvPr>
        </p:nvSpPr>
        <p:spPr>
          <a:xfrm>
            <a:off x="199650" y="164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PREDICTION OF FIXED BROADBAND SUBSCRIPTION</a:t>
            </a:r>
            <a:endParaRPr b="1">
              <a:solidFill>
                <a:srgbClr val="3D85C6"/>
              </a:solidFill>
            </a:endParaRPr>
          </a:p>
        </p:txBody>
      </p:sp>
      <p:pic>
        <p:nvPicPr>
          <p:cNvPr id="197" name="Google Shape;197;p34"/>
          <p:cNvPicPr preferRelativeResize="0"/>
          <p:nvPr/>
        </p:nvPicPr>
        <p:blipFill rotWithShape="1">
          <a:blip r:embed="rId3">
            <a:alphaModFix/>
          </a:blip>
          <a:srcRect r="-20148"/>
          <a:stretch/>
        </p:blipFill>
        <p:spPr>
          <a:xfrm>
            <a:off x="199650" y="737575"/>
            <a:ext cx="8664202" cy="42154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title"/>
          </p:nvPr>
        </p:nvSpPr>
        <p:spPr>
          <a:xfrm>
            <a:off x="233275" y="976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PREDICTION OF MOBILE CELLULAR SUBSCRIPTION </a:t>
            </a:r>
            <a:r>
              <a:rPr lang="en"/>
              <a:t> </a:t>
            </a:r>
            <a:endParaRPr/>
          </a:p>
        </p:txBody>
      </p:sp>
      <p:pic>
        <p:nvPicPr>
          <p:cNvPr id="203" name="Google Shape;203;p35"/>
          <p:cNvPicPr preferRelativeResize="0"/>
          <p:nvPr/>
        </p:nvPicPr>
        <p:blipFill rotWithShape="1">
          <a:blip r:embed="rId3">
            <a:alphaModFix/>
          </a:blip>
          <a:srcRect r="-583" b="-1071"/>
          <a:stretch/>
        </p:blipFill>
        <p:spPr>
          <a:xfrm>
            <a:off x="291375" y="670325"/>
            <a:ext cx="7788073" cy="42266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6"/>
          <p:cNvPicPr preferRelativeResize="0"/>
          <p:nvPr/>
        </p:nvPicPr>
        <p:blipFill>
          <a:blip r:embed="rId3">
            <a:alphaModFix/>
          </a:blip>
          <a:stretch>
            <a:fillRect/>
          </a:stretch>
        </p:blipFill>
        <p:spPr>
          <a:xfrm>
            <a:off x="0" y="624000"/>
            <a:ext cx="9069975" cy="4403876"/>
          </a:xfrm>
          <a:prstGeom prst="rect">
            <a:avLst/>
          </a:prstGeom>
          <a:noFill/>
          <a:ln>
            <a:noFill/>
          </a:ln>
        </p:spPr>
      </p:pic>
      <p:sp>
        <p:nvSpPr>
          <p:cNvPr id="209" name="Google Shape;209;p36"/>
          <p:cNvSpPr txBox="1">
            <a:spLocks noGrp="1"/>
          </p:cNvSpPr>
          <p:nvPr>
            <p:ph type="title"/>
          </p:nvPr>
        </p:nvSpPr>
        <p:spPr>
          <a:xfrm>
            <a:off x="89600" y="513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DASHBOARD</a:t>
            </a:r>
            <a:endParaRPr b="1">
              <a:solidFill>
                <a:srgbClr val="3D85C6"/>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FUTURE OF INTERNET</a:t>
            </a:r>
            <a:r>
              <a:rPr lang="en"/>
              <a:t> </a:t>
            </a:r>
            <a:endParaRPr/>
          </a:p>
        </p:txBody>
      </p:sp>
      <p:sp>
        <p:nvSpPr>
          <p:cNvPr id="215" name="Google Shape;215;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As we can see from the data, that the usage of internet has been increasing drastically over the past few years. As per the research China and india are expected to have the highest internet user by the year 2023. </a:t>
            </a:r>
            <a:endParaRPr/>
          </a:p>
          <a:p>
            <a:pPr marL="0" lvl="0" indent="0" algn="l" rtl="0">
              <a:spcBef>
                <a:spcPts val="1200"/>
              </a:spcBef>
              <a:spcAft>
                <a:spcPts val="0"/>
              </a:spcAft>
              <a:buNone/>
            </a:pPr>
            <a:r>
              <a:rPr lang="en"/>
              <a:t>We can see from the chart that the user in India are expected increasing from 400 million to 800 million by 2023 there can be several reasons to the growth of the user,the new emerging technologies coming in. Iot without any question is at the beginning of its golden age. </a:t>
            </a:r>
            <a:endParaRPr/>
          </a:p>
          <a:p>
            <a:pPr marL="0" lvl="0" indent="0" algn="l" rtl="0">
              <a:spcBef>
                <a:spcPts val="1200"/>
              </a:spcBef>
              <a:spcAft>
                <a:spcPts val="0"/>
              </a:spcAft>
              <a:buNone/>
            </a:pPr>
            <a:r>
              <a:rPr lang="en"/>
              <a:t>As we have all seen after the pandemic the digital transformation has been given a huge importance in most of the industries.</a:t>
            </a:r>
            <a:endParaRPr/>
          </a:p>
          <a:p>
            <a:pPr marL="0" lvl="0" indent="0" algn="l" rtl="0">
              <a:spcBef>
                <a:spcPts val="1200"/>
              </a:spcBef>
              <a:spcAft>
                <a:spcPts val="0"/>
              </a:spcAft>
              <a:buNone/>
            </a:pPr>
            <a:r>
              <a:rPr lang="en"/>
              <a:t>Introduction of blockchain to Iot and increasing demand for cryptocurrency, as delivering bitcoin transaction data to miners requires internet enabled-devices can also be the reason for the user of internet to shoot up in the coming years. </a:t>
            </a:r>
            <a:endParaRPr/>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INTRODUCTION </a:t>
            </a:r>
            <a:endParaRPr b="1">
              <a:solidFill>
                <a:srgbClr val="3D85C6"/>
              </a:solidFill>
            </a:endParaRPr>
          </a:p>
        </p:txBody>
      </p:sp>
      <p:sp>
        <p:nvSpPr>
          <p:cNvPr id="61" name="Google Shape;61;p14"/>
          <p:cNvSpPr txBox="1">
            <a:spLocks noGrp="1"/>
          </p:cNvSpPr>
          <p:nvPr>
            <p:ph type="body" idx="1"/>
          </p:nvPr>
        </p:nvSpPr>
        <p:spPr>
          <a:xfrm>
            <a:off x="311700" y="1137075"/>
            <a:ext cx="3123709" cy="3561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dirty="0"/>
              <a:t>We will be first doing an EDA on our data, here we will be checking the leading countries with maximum percent of the population using internet.</a:t>
            </a:r>
            <a:endParaRPr dirty="0"/>
          </a:p>
          <a:p>
            <a:pPr marL="457200" lvl="0" indent="-342900" algn="l" rtl="0">
              <a:spcBef>
                <a:spcPts val="0"/>
              </a:spcBef>
              <a:spcAft>
                <a:spcPts val="0"/>
              </a:spcAft>
              <a:buSzPts val="1800"/>
              <a:buChar char="●"/>
            </a:pPr>
            <a:r>
              <a:rPr lang="en" dirty="0"/>
              <a:t>Japan and Germany have maximum percent of population using internet.</a:t>
            </a:r>
            <a:endParaRPr dirty="0"/>
          </a:p>
        </p:txBody>
      </p:sp>
      <p:pic>
        <p:nvPicPr>
          <p:cNvPr id="62" name="Google Shape;62;p14"/>
          <p:cNvPicPr preferRelativeResize="0"/>
          <p:nvPr/>
        </p:nvPicPr>
        <p:blipFill>
          <a:blip r:embed="rId3">
            <a:alphaModFix/>
          </a:blip>
          <a:stretch>
            <a:fillRect/>
          </a:stretch>
        </p:blipFill>
        <p:spPr>
          <a:xfrm>
            <a:off x="3666147" y="649480"/>
            <a:ext cx="4571999" cy="428911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233250" y="976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3D85C6"/>
                </a:solidFill>
              </a:rPr>
              <a:t>INTERNET USER RATE BASED ON CLUSTERING</a:t>
            </a:r>
            <a:endParaRPr b="1" dirty="0">
              <a:solidFill>
                <a:srgbClr val="3D85C6"/>
              </a:solidFill>
            </a:endParaRPr>
          </a:p>
        </p:txBody>
      </p:sp>
      <p:pic>
        <p:nvPicPr>
          <p:cNvPr id="68" name="Google Shape;68;p15"/>
          <p:cNvPicPr preferRelativeResize="0"/>
          <p:nvPr/>
        </p:nvPicPr>
        <p:blipFill>
          <a:blip r:embed="rId3">
            <a:alphaModFix/>
          </a:blip>
          <a:stretch>
            <a:fillRect/>
          </a:stretch>
        </p:blipFill>
        <p:spPr>
          <a:xfrm>
            <a:off x="3042303" y="670349"/>
            <a:ext cx="6101699" cy="3457269"/>
          </a:xfrm>
          <a:prstGeom prst="rect">
            <a:avLst/>
          </a:prstGeom>
          <a:noFill/>
          <a:ln>
            <a:noFill/>
          </a:ln>
        </p:spPr>
      </p:pic>
      <p:sp>
        <p:nvSpPr>
          <p:cNvPr id="69" name="Google Shape;69;p15"/>
          <p:cNvSpPr txBox="1"/>
          <p:nvPr/>
        </p:nvSpPr>
        <p:spPr>
          <a:xfrm>
            <a:off x="381975" y="977174"/>
            <a:ext cx="2250130" cy="36317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In this map graph we have clustered the countries who have similar Internet user rate. The internet user rate is the percent of the population that is using internet.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have made five clusters, this explains us that, countries with higher population will have worse user rate than countries with less population.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2908175" y="675150"/>
            <a:ext cx="5326749" cy="2949275"/>
          </a:xfrm>
          <a:prstGeom prst="rect">
            <a:avLst/>
          </a:prstGeom>
          <a:noFill/>
          <a:ln>
            <a:noFill/>
          </a:ln>
        </p:spPr>
      </p:pic>
      <p:sp>
        <p:nvSpPr>
          <p:cNvPr id="75" name="Google Shape;75;p16"/>
          <p:cNvSpPr txBox="1"/>
          <p:nvPr/>
        </p:nvSpPr>
        <p:spPr>
          <a:xfrm>
            <a:off x="657375" y="648500"/>
            <a:ext cx="1918800" cy="427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Here we can take a look at the scatterplot of the clustered countries on the basis of internet user rate and urban rate.</a:t>
            </a:r>
            <a:endParaRPr/>
          </a:p>
          <a:p>
            <a:pPr marL="0" lvl="0" indent="0" algn="l" rtl="0">
              <a:spcBef>
                <a:spcPts val="0"/>
              </a:spcBef>
              <a:spcAft>
                <a:spcPts val="0"/>
              </a:spcAft>
              <a:buNone/>
            </a:pPr>
            <a:endParaRPr/>
          </a:p>
          <a:p>
            <a:pPr marL="0" lvl="0" indent="0" algn="l" rtl="0">
              <a:spcBef>
                <a:spcPts val="0"/>
              </a:spcBef>
              <a:spcAft>
                <a:spcPts val="0"/>
              </a:spcAft>
              <a:buNone/>
            </a:pPr>
            <a:r>
              <a:rPr lang="en"/>
              <a:t>It can be clearly see that the urban rate has positive correlation with the user rate, the better is the urban rate better will be the user rate.</a:t>
            </a:r>
            <a:endParaRPr/>
          </a:p>
          <a:p>
            <a:pPr marL="0" lvl="0" indent="0" algn="l" rtl="0">
              <a:spcBef>
                <a:spcPts val="0"/>
              </a:spcBef>
              <a:spcAft>
                <a:spcPts val="0"/>
              </a:spcAft>
              <a:buNone/>
            </a:pPr>
            <a:endParaRPr/>
          </a:p>
          <a:p>
            <a:pPr marL="0" lvl="0" indent="0" algn="l" rtl="0">
              <a:spcBef>
                <a:spcPts val="0"/>
              </a:spcBef>
              <a:spcAft>
                <a:spcPts val="0"/>
              </a:spcAft>
              <a:buNone/>
            </a:pPr>
            <a:r>
              <a:rPr lang="en"/>
              <a:t>We can have a look at  a few special cases ( annotated on the top and bottom )</a:t>
            </a:r>
            <a:endParaRPr/>
          </a:p>
        </p:txBody>
      </p:sp>
      <p:sp>
        <p:nvSpPr>
          <p:cNvPr id="2" name="TextBox 1">
            <a:extLst>
              <a:ext uri="{FF2B5EF4-FFF2-40B4-BE49-F238E27FC236}">
                <a16:creationId xmlns:a16="http://schemas.microsoft.com/office/drawing/2014/main" id="{A9AF68C2-473B-834B-9164-632D91B16AEB}"/>
              </a:ext>
            </a:extLst>
          </p:cNvPr>
          <p:cNvSpPr txBox="1"/>
          <p:nvPr/>
        </p:nvSpPr>
        <p:spPr>
          <a:xfrm>
            <a:off x="657375" y="215800"/>
            <a:ext cx="4051358" cy="400110"/>
          </a:xfrm>
          <a:prstGeom prst="rect">
            <a:avLst/>
          </a:prstGeom>
          <a:noFill/>
        </p:spPr>
        <p:txBody>
          <a:bodyPr wrap="square" rtlCol="0">
            <a:spAutoFit/>
          </a:bodyPr>
          <a:lstStyle/>
          <a:p>
            <a:r>
              <a:rPr lang="en-US" sz="2000" b="1" dirty="0">
                <a:solidFill>
                  <a:schemeClr val="accent1"/>
                </a:solidFill>
              </a:rPr>
              <a:t>SCATTER PLOT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INTERNET USER</a:t>
            </a:r>
            <a:endParaRPr b="1">
              <a:solidFill>
                <a:srgbClr val="3D85C6"/>
              </a:solidFill>
            </a:endParaRPr>
          </a:p>
        </p:txBody>
      </p:sp>
      <p:pic>
        <p:nvPicPr>
          <p:cNvPr id="81" name="Google Shape;81;p17"/>
          <p:cNvPicPr preferRelativeResize="0"/>
          <p:nvPr/>
        </p:nvPicPr>
        <p:blipFill>
          <a:blip r:embed="rId3">
            <a:alphaModFix/>
          </a:blip>
          <a:stretch>
            <a:fillRect/>
          </a:stretch>
        </p:blipFill>
        <p:spPr>
          <a:xfrm>
            <a:off x="3242025" y="915000"/>
            <a:ext cx="5901972" cy="3524475"/>
          </a:xfrm>
          <a:prstGeom prst="rect">
            <a:avLst/>
          </a:prstGeom>
          <a:noFill/>
          <a:ln>
            <a:noFill/>
          </a:ln>
        </p:spPr>
      </p:pic>
      <p:sp>
        <p:nvSpPr>
          <p:cNvPr id="82" name="Google Shape;82;p17"/>
          <p:cNvSpPr txBox="1"/>
          <p:nvPr/>
        </p:nvSpPr>
        <p:spPr>
          <a:xfrm>
            <a:off x="239850" y="870575"/>
            <a:ext cx="2638500" cy="363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This is the graph that is showing us the growth in internet users over the history of time.</a:t>
            </a:r>
            <a:endParaRPr dirty="0"/>
          </a:p>
          <a:p>
            <a:pPr marL="0" lvl="0" indent="0" algn="l" rtl="0">
              <a:spcBef>
                <a:spcPts val="0"/>
              </a:spcBef>
              <a:spcAft>
                <a:spcPts val="0"/>
              </a:spcAft>
              <a:buNone/>
            </a:pPr>
            <a:r>
              <a:rPr lang="en" dirty="0"/>
              <a:t>In this graph we can see that almost no country had access to the internet.</a:t>
            </a:r>
            <a:endParaRPr dirty="0"/>
          </a:p>
          <a:p>
            <a:pPr marL="0" lvl="0" indent="0" algn="l" rtl="0">
              <a:spcBef>
                <a:spcPts val="0"/>
              </a:spcBef>
              <a:spcAft>
                <a:spcPts val="0"/>
              </a:spcAft>
              <a:buNone/>
            </a:pPr>
            <a:r>
              <a:rPr lang="en" dirty="0"/>
              <a:t>In 2005 most of the countries around the world had started using internet. We can also see that there is a huge spike in most of the countries graph after 2009.</a:t>
            </a:r>
            <a:endParaRPr dirty="0"/>
          </a:p>
          <a:p>
            <a:pPr marL="0" lvl="0" indent="0" algn="l" rtl="0">
              <a:spcBef>
                <a:spcPts val="0"/>
              </a:spcBef>
              <a:spcAft>
                <a:spcPts val="0"/>
              </a:spcAft>
              <a:buNone/>
            </a:pPr>
            <a:r>
              <a:rPr lang="en" dirty="0"/>
              <a:t>-India, China, United states can be clearly seen as the outliers.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Dividing the data into three parts</a:t>
            </a:r>
            <a:endParaRPr b="1">
              <a:solidFill>
                <a:srgbClr val="3D85C6"/>
              </a:solidFill>
            </a:endParaRPr>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will be dividing our data into three parts, as there is a huge increase in the number of users in the recent decade, we can state that if we try to visualize the 1990 data with the 2016 data we will not be able to compare.</a:t>
            </a:r>
            <a:endParaRPr/>
          </a:p>
          <a:p>
            <a:pPr marL="0" lvl="0" indent="0" algn="l" rtl="0">
              <a:spcBef>
                <a:spcPts val="1200"/>
              </a:spcBef>
              <a:spcAft>
                <a:spcPts val="0"/>
              </a:spcAft>
              <a:buNone/>
            </a:pPr>
            <a:r>
              <a:rPr lang="en"/>
              <a:t>Plus the internet was only accessible in some parts of the world in early days, which makes it better to analyse the data individually.</a:t>
            </a:r>
            <a:endParaRPr/>
          </a:p>
          <a:p>
            <a:pPr marL="0" lvl="0" indent="0" algn="l" rtl="0">
              <a:spcBef>
                <a:spcPts val="1200"/>
              </a:spcBef>
              <a:spcAft>
                <a:spcPts val="1200"/>
              </a:spcAft>
              <a:buNone/>
            </a:pPr>
            <a:r>
              <a:rPr lang="en"/>
              <a:t>We can take a look at the radar graph from 1990-2000.</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EDA 1990-2000</a:t>
            </a:r>
            <a:endParaRPr b="1">
              <a:solidFill>
                <a:srgbClr val="3D85C6"/>
              </a:solidFill>
            </a:endParaRPr>
          </a:p>
        </p:txBody>
      </p:sp>
      <p:pic>
        <p:nvPicPr>
          <p:cNvPr id="94" name="Google Shape;94;p19"/>
          <p:cNvPicPr preferRelativeResize="0"/>
          <p:nvPr/>
        </p:nvPicPr>
        <p:blipFill>
          <a:blip r:embed="rId3">
            <a:alphaModFix/>
          </a:blip>
          <a:stretch>
            <a:fillRect/>
          </a:stretch>
        </p:blipFill>
        <p:spPr>
          <a:xfrm>
            <a:off x="231750" y="1505725"/>
            <a:ext cx="4024399" cy="2838275"/>
          </a:xfrm>
          <a:prstGeom prst="rect">
            <a:avLst/>
          </a:prstGeom>
          <a:noFill/>
          <a:ln>
            <a:noFill/>
          </a:ln>
        </p:spPr>
      </p:pic>
      <p:pic>
        <p:nvPicPr>
          <p:cNvPr id="95" name="Google Shape;95;p19"/>
          <p:cNvPicPr preferRelativeResize="0"/>
          <p:nvPr/>
        </p:nvPicPr>
        <p:blipFill>
          <a:blip r:embed="rId4">
            <a:alphaModFix/>
          </a:blip>
          <a:stretch>
            <a:fillRect/>
          </a:stretch>
        </p:blipFill>
        <p:spPr>
          <a:xfrm>
            <a:off x="4113025" y="1474650"/>
            <a:ext cx="4946126" cy="2753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3D85C6"/>
                </a:solidFill>
              </a:rPr>
              <a:t>INSIGHTS</a:t>
            </a:r>
            <a:endParaRPr b="1">
              <a:solidFill>
                <a:srgbClr val="3D85C6"/>
              </a:solidFill>
            </a:endParaRPr>
          </a:p>
        </p:txBody>
      </p:sp>
      <p:sp>
        <p:nvSpPr>
          <p:cNvPr id="101" name="Google Shape;101;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We can see from the graph that USA had a major lead in the number of users that used the internet back in 1990, we have already mentioned that most of the countries did not have internet.</a:t>
            </a:r>
            <a:endParaRPr/>
          </a:p>
          <a:p>
            <a:pPr marL="0" lvl="0" indent="0" algn="l" rtl="0">
              <a:spcBef>
                <a:spcPts val="1200"/>
              </a:spcBef>
              <a:spcAft>
                <a:spcPts val="0"/>
              </a:spcAft>
              <a:buNone/>
            </a:pPr>
            <a:r>
              <a:rPr lang="en"/>
              <a:t>We will be looking at some of the significant countries, after the US, they were Japan, China and Germany.</a:t>
            </a:r>
            <a:endParaRPr/>
          </a:p>
          <a:p>
            <a:pPr marL="0" lvl="0" indent="0" algn="l" rtl="0">
              <a:spcBef>
                <a:spcPts val="1200"/>
              </a:spcBef>
              <a:spcAft>
                <a:spcPts val="1200"/>
              </a:spcAft>
              <a:buNone/>
            </a:pPr>
            <a:r>
              <a:rPr lang="en"/>
              <a:t>Research says the main reason for the growth of internet during this time was new technologies, we can notice that the countries that are mentioned above, have developed technology industries which is the main reason for the growth of internet in this era.</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1341</Words>
  <Application>Microsoft Macintosh PowerPoint</Application>
  <PresentationFormat>On-screen Show (16:9)</PresentationFormat>
  <Paragraphs>75</Paragraphs>
  <Slides>26</Slides>
  <Notes>25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26</vt:i4>
      </vt:variant>
    </vt:vector>
  </HeadingPairs>
  <TitlesOfParts>
    <vt:vector size="28" baseType="lpstr">
      <vt:lpstr>Arial</vt:lpstr>
      <vt:lpstr>Simple Light</vt:lpstr>
      <vt:lpstr>DAV FINAL PROJECT Usage of Internet</vt:lpstr>
      <vt:lpstr>DATA DISCRIPTION</vt:lpstr>
      <vt:lpstr>INTRODUCTION </vt:lpstr>
      <vt:lpstr>INTERNET USER RATE BASED ON CLUSTERING</vt:lpstr>
      <vt:lpstr>PowerPoint Presentation</vt:lpstr>
      <vt:lpstr>INTERNET USER</vt:lpstr>
      <vt:lpstr>Dividing the data into three parts</vt:lpstr>
      <vt:lpstr>EDA 1990-2000</vt:lpstr>
      <vt:lpstr>INSIGHTS</vt:lpstr>
      <vt:lpstr>EDA 2000-2010</vt:lpstr>
      <vt:lpstr>EDA 2000-2010(Maximum relative growth)    </vt:lpstr>
      <vt:lpstr>EDA 2000-2010</vt:lpstr>
      <vt:lpstr>INSIGHTS</vt:lpstr>
      <vt:lpstr>EDA 2010-2016</vt:lpstr>
      <vt:lpstr>EDA 2010-2016(Maximum relative growth) </vt:lpstr>
      <vt:lpstr>EDA 2010-2016</vt:lpstr>
      <vt:lpstr>INSIGHTS</vt:lpstr>
      <vt:lpstr>Affect of Mobile and Broadband services on internet users</vt:lpstr>
      <vt:lpstr>Insights</vt:lpstr>
      <vt:lpstr>INCREASE IN NUMBER OF SOCIAL MEDIA USERS</vt:lpstr>
      <vt:lpstr>Rise of Social Media</vt:lpstr>
      <vt:lpstr>FUTURE PREDICTION </vt:lpstr>
      <vt:lpstr>PREDICTION OF FIXED BROADBAND SUBSCRIPTION</vt:lpstr>
      <vt:lpstr>PREDICTION OF MOBILE CELLULAR SUBSCRIPTION  </vt:lpstr>
      <vt:lpstr>DASHBOARD</vt:lpstr>
      <vt:lpstr>FUTURE OF INTERNET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 FINAL PROJECT Usage of Internet</dc:title>
  <cp:lastModifiedBy>shahjash876@gmail.com</cp:lastModifiedBy>
  <cp:revision>1</cp:revision>
  <dcterms:modified xsi:type="dcterms:W3CDTF">2021-12-10T22:18:23Z</dcterms:modified>
</cp:coreProperties>
</file>